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8" r:id="rId4"/>
    <p:sldId id="270" r:id="rId5"/>
    <p:sldId id="271" r:id="rId6"/>
    <p:sldId id="272" r:id="rId7"/>
    <p:sldId id="273" r:id="rId8"/>
    <p:sldId id="274" r:id="rId9"/>
    <p:sldId id="275" r:id="rId10"/>
    <p:sldId id="279" r:id="rId11"/>
    <p:sldId id="280" r:id="rId12"/>
    <p:sldId id="281" r:id="rId13"/>
  </p:sldIdLst>
  <p:sldSz cx="8750300" cy="68770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69A3B00-4D2B-48D8-9D26-59063848D271}">
          <p14:sldIdLst>
            <p14:sldId id="256"/>
            <p14:sldId id="257"/>
            <p14:sldId id="268"/>
            <p14:sldId id="270"/>
            <p14:sldId id="271"/>
            <p14:sldId id="272"/>
            <p14:sldId id="273"/>
            <p14:sldId id="274"/>
            <p14:sldId id="275"/>
            <p14:sldId id="279"/>
            <p14:sldId id="280"/>
            <p14:sldId id="281"/>
          </p14:sldIdLst>
        </p14:section>
        <p14:section name="Untitled Section" id="{64434ADC-BBB7-484E-AD1F-E62234BFA4A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27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9D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420" y="96"/>
      </p:cViewPr>
      <p:guideLst>
        <p:guide orient="horz" pos="2166"/>
        <p:guide pos="27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-eeas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8747760" cy="6876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5047" y="2808608"/>
            <a:ext cx="6207832" cy="913444"/>
          </a:xfrm>
        </p:spPr>
        <p:txBody>
          <a:bodyPr/>
          <a:lstStyle>
            <a:lvl1pPr algn="l">
              <a:defRPr b="1">
                <a:solidFill>
                  <a:srgbClr val="009D3D"/>
                </a:solidFill>
                <a:latin typeface="Roboto slab"/>
                <a:cs typeface="Roboto slab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047" y="3853272"/>
            <a:ext cx="4158919" cy="43719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868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-eeast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8747760" cy="6876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6687" y="348271"/>
            <a:ext cx="8016099" cy="796819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009D3D"/>
                </a:solidFill>
                <a:latin typeface="Roboto slab"/>
                <a:cs typeface="Roboto slab"/>
              </a:defRPr>
            </a:lvl1pPr>
          </a:lstStyle>
          <a:p>
            <a:r>
              <a:rPr lang="en-GB" dirty="0"/>
              <a:t>Insert page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96687" y="1604649"/>
            <a:ext cx="8016099" cy="4058346"/>
          </a:xfrm>
        </p:spPr>
        <p:txBody>
          <a:bodyPr/>
          <a:lstStyle>
            <a:lvl1pPr>
              <a:defRPr sz="2400" b="1" baseline="0">
                <a:solidFill>
                  <a:srgbClr val="009D3D"/>
                </a:solidFill>
                <a:latin typeface="Roboto slab"/>
                <a:cs typeface="Roboto slab"/>
              </a:defRPr>
            </a:lvl1pPr>
            <a:lvl2pPr marL="914400" indent="-457200">
              <a:buFont typeface="Arial"/>
              <a:buChar char="•"/>
              <a:defRPr sz="2000">
                <a:latin typeface="Arial"/>
                <a:cs typeface="Arial"/>
              </a:defRPr>
            </a:lvl2pPr>
            <a:lvl3pPr marL="1257300" indent="-342900">
              <a:buFont typeface="Arial"/>
              <a:buChar char="•"/>
              <a:defRPr sz="1800">
                <a:latin typeface="Arial"/>
                <a:cs typeface="Arial"/>
              </a:defRPr>
            </a:lvl3pPr>
            <a:lvl4pPr marL="1714500" indent="-342900">
              <a:buFont typeface="Arial"/>
              <a:buChar char="•"/>
              <a:defRPr sz="1600">
                <a:latin typeface="Arial"/>
                <a:cs typeface="Arial"/>
              </a:defRPr>
            </a:lvl4pPr>
            <a:lvl5pPr marL="2171700" indent="-342900">
              <a:buFont typeface="Arial"/>
              <a:buChar char="•"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Insert sub title</a:t>
            </a:r>
          </a:p>
          <a:p>
            <a:pPr lvl="0"/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037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p-eeast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8747760" cy="687628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86276" y="1646287"/>
            <a:ext cx="3959999" cy="4011501"/>
          </a:xfrm>
        </p:spPr>
        <p:txBody>
          <a:bodyPr/>
          <a:lstStyle>
            <a:lvl1pPr marL="0" indent="0">
              <a:buNone/>
              <a:defRPr sz="2400" b="1" i="0">
                <a:solidFill>
                  <a:srgbClr val="009D3D"/>
                </a:solidFill>
                <a:latin typeface="Roboto slab"/>
                <a:cs typeface="Roboto slab"/>
              </a:defRPr>
            </a:lvl1pPr>
            <a:lvl2pPr marL="800100" indent="-342900">
              <a:buFont typeface="Arial"/>
              <a:buChar char="•"/>
              <a:defRPr sz="2000">
                <a:latin typeface="Arial"/>
                <a:cs typeface="Arial"/>
              </a:defRPr>
            </a:lvl2pPr>
            <a:lvl3pPr marL="1257300" indent="-342900">
              <a:buFont typeface="Arial"/>
              <a:buChar char="•"/>
              <a:defRPr sz="1800">
                <a:latin typeface="Arial"/>
                <a:cs typeface="Arial"/>
              </a:defRPr>
            </a:lvl3pPr>
            <a:lvl4pPr marL="1657350" indent="-285750">
              <a:buFont typeface="Arial"/>
              <a:buChar char="•"/>
              <a:defRPr sz="1600">
                <a:latin typeface="Arial"/>
                <a:cs typeface="Arial"/>
              </a:defRPr>
            </a:lvl4pPr>
            <a:lvl5pPr marL="2114550" indent="-285750">
              <a:buFont typeface="Arial"/>
              <a:buChar char="•"/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Insert sub title</a:t>
            </a:r>
          </a:p>
          <a:p>
            <a:pPr lvl="0"/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86276" y="348271"/>
            <a:ext cx="8140661" cy="796819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009D3D"/>
                </a:solidFill>
                <a:latin typeface="Roboto slab"/>
                <a:cs typeface="Roboto slab"/>
              </a:defRPr>
            </a:lvl1pPr>
          </a:lstStyle>
          <a:p>
            <a:r>
              <a:rPr lang="en-GB" dirty="0"/>
              <a:t>Insert page title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476322" y="1646287"/>
            <a:ext cx="3950615" cy="4011501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and drop image or click to use media browser</a:t>
            </a:r>
          </a:p>
        </p:txBody>
      </p:sp>
    </p:spTree>
    <p:extLst>
      <p:ext uri="{BB962C8B-B14F-4D97-AF65-F5344CB8AC3E}">
        <p14:creationId xmlns:p14="http://schemas.microsoft.com/office/powerpoint/2010/main" val="1658347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pp-eeast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8747760" cy="6876288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86276" y="1646287"/>
            <a:ext cx="3959999" cy="4011501"/>
          </a:xfrm>
        </p:spPr>
        <p:txBody>
          <a:bodyPr/>
          <a:lstStyle>
            <a:lvl1pPr marL="0" indent="0">
              <a:buNone/>
              <a:defRPr sz="2400" b="1" i="0">
                <a:solidFill>
                  <a:srgbClr val="009D3D"/>
                </a:solidFill>
                <a:latin typeface="Roboto slab"/>
                <a:cs typeface="Roboto slab"/>
              </a:defRPr>
            </a:lvl1pPr>
            <a:lvl2pPr marL="800100" indent="-342900">
              <a:buFont typeface="Arial"/>
              <a:buChar char="•"/>
              <a:defRPr sz="2000">
                <a:latin typeface="Arial"/>
                <a:cs typeface="Arial"/>
              </a:defRPr>
            </a:lvl2pPr>
            <a:lvl3pPr marL="1257300" indent="-342900">
              <a:buFont typeface="Arial"/>
              <a:buChar char="•"/>
              <a:defRPr sz="1800">
                <a:latin typeface="Arial"/>
                <a:cs typeface="Arial"/>
              </a:defRPr>
            </a:lvl3pPr>
            <a:lvl4pPr marL="1657350" indent="-285750">
              <a:buFont typeface="Arial"/>
              <a:buChar char="•"/>
              <a:defRPr sz="1600">
                <a:latin typeface="Arial"/>
                <a:cs typeface="Arial"/>
              </a:defRPr>
            </a:lvl4pPr>
            <a:lvl5pPr marL="2114550" indent="-285750">
              <a:buFont typeface="Arial"/>
              <a:buChar char="•"/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Insert sub title</a:t>
            </a:r>
          </a:p>
          <a:p>
            <a:pPr lvl="0"/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86276" y="348271"/>
            <a:ext cx="8140661" cy="796819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009D3D"/>
                </a:solidFill>
                <a:latin typeface="Roboto slab"/>
                <a:cs typeface="Roboto slab"/>
              </a:defRPr>
            </a:lvl1pPr>
          </a:lstStyle>
          <a:p>
            <a:r>
              <a:rPr lang="en-GB" dirty="0"/>
              <a:t>Insert page title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4466938" y="1646287"/>
            <a:ext cx="3959999" cy="4011501"/>
          </a:xfrm>
        </p:spPr>
        <p:txBody>
          <a:bodyPr/>
          <a:lstStyle>
            <a:lvl1pPr marL="0" indent="0">
              <a:buNone/>
              <a:defRPr sz="2400" b="1" i="0">
                <a:solidFill>
                  <a:srgbClr val="009D3D"/>
                </a:solidFill>
                <a:latin typeface="Roboto slab"/>
                <a:cs typeface="Roboto slab"/>
              </a:defRPr>
            </a:lvl1pPr>
            <a:lvl2pPr marL="800100" indent="-342900">
              <a:buFont typeface="Arial"/>
              <a:buChar char="•"/>
              <a:defRPr sz="2000">
                <a:latin typeface="Arial"/>
                <a:cs typeface="Arial"/>
              </a:defRPr>
            </a:lvl2pPr>
            <a:lvl3pPr marL="1257300" indent="-342900">
              <a:buFont typeface="Arial"/>
              <a:buChar char="•"/>
              <a:defRPr sz="1800">
                <a:latin typeface="Arial"/>
                <a:cs typeface="Arial"/>
              </a:defRPr>
            </a:lvl3pPr>
            <a:lvl4pPr marL="1657350" indent="-285750">
              <a:buFont typeface="Arial"/>
              <a:buChar char="•"/>
              <a:defRPr sz="1600">
                <a:latin typeface="Arial"/>
                <a:cs typeface="Arial"/>
              </a:defRPr>
            </a:lvl4pPr>
            <a:lvl5pPr marL="2114550" indent="-285750">
              <a:buFont typeface="Arial"/>
              <a:buChar char="•"/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Insert sub title</a:t>
            </a:r>
          </a:p>
          <a:p>
            <a:pPr lvl="0"/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921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-eeast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8747760" cy="687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98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-eeast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8747760" cy="6876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5788" y="458037"/>
            <a:ext cx="6847148" cy="364666"/>
          </a:xfrm>
        </p:spPr>
        <p:txBody>
          <a:bodyPr anchor="b">
            <a:normAutofit/>
          </a:bodyPr>
          <a:lstStyle>
            <a:lvl1pPr algn="l">
              <a:defRPr sz="1800" b="1">
                <a:solidFill>
                  <a:srgbClr val="009D3D"/>
                </a:solidFill>
                <a:latin typeface="Roboto slab"/>
                <a:cs typeface="Roboto slab"/>
              </a:defRPr>
            </a:lvl1pPr>
          </a:lstStyle>
          <a:p>
            <a:r>
              <a:rPr lang="en-GB" dirty="0"/>
              <a:t>Insert image caption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35788" y="952507"/>
            <a:ext cx="8096355" cy="486663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and drop image or click to use media browser</a:t>
            </a:r>
          </a:p>
        </p:txBody>
      </p:sp>
    </p:spTree>
    <p:extLst>
      <p:ext uri="{BB962C8B-B14F-4D97-AF65-F5344CB8AC3E}">
        <p14:creationId xmlns:p14="http://schemas.microsoft.com/office/powerpoint/2010/main" val="117352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-eeast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8747760" cy="6876288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86276" y="1454179"/>
            <a:ext cx="8140661" cy="4203610"/>
          </a:xfrm>
        </p:spPr>
        <p:txBody>
          <a:bodyPr/>
          <a:lstStyle>
            <a:lvl1pPr marL="0" indent="0">
              <a:buNone/>
              <a:defRPr sz="2400" b="1" i="0">
                <a:solidFill>
                  <a:srgbClr val="009D3D"/>
                </a:solidFill>
                <a:latin typeface="Roboto slab"/>
                <a:cs typeface="Roboto slab"/>
              </a:defRPr>
            </a:lvl1pPr>
            <a:lvl2pPr marL="800100" indent="-342900">
              <a:buFont typeface="Arial"/>
              <a:buChar char="•"/>
              <a:defRPr sz="2000">
                <a:latin typeface="Arial"/>
                <a:cs typeface="Arial"/>
              </a:defRPr>
            </a:lvl2pPr>
            <a:lvl3pPr marL="1257300" indent="-342900">
              <a:buFont typeface="Arial"/>
              <a:buChar char="•"/>
              <a:defRPr sz="1800">
                <a:latin typeface="Arial"/>
                <a:cs typeface="Arial"/>
              </a:defRPr>
            </a:lvl3pPr>
            <a:lvl4pPr marL="1657350" indent="-285750">
              <a:buFont typeface="Arial"/>
              <a:buChar char="•"/>
              <a:defRPr sz="1600">
                <a:latin typeface="Arial"/>
                <a:cs typeface="Arial"/>
              </a:defRPr>
            </a:lvl4pPr>
            <a:lvl5pPr marL="2114550" indent="-285750">
              <a:buFont typeface="Arial"/>
              <a:buChar char="•"/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Insert sub title</a:t>
            </a:r>
          </a:p>
          <a:p>
            <a:pPr lvl="0"/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86276" y="348271"/>
            <a:ext cx="8140661" cy="796819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009D3D"/>
                </a:solidFill>
                <a:latin typeface="Roboto slab"/>
                <a:cs typeface="Roboto slab"/>
              </a:defRPr>
            </a:lvl1pPr>
          </a:lstStyle>
          <a:p>
            <a:r>
              <a:rPr lang="en-GB" dirty="0"/>
              <a:t>Insert 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993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7516" y="275401"/>
            <a:ext cx="7875270" cy="1146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7516" y="1604648"/>
            <a:ext cx="7875270" cy="4538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5" r:id="rId5"/>
    <p:sldLayoutId id="2147483657" r:id="rId6"/>
    <p:sldLayoutId id="2147483658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151" y="2094369"/>
            <a:ext cx="8261997" cy="250827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/>
              <a:t>Contacting Crisis Mental Health Services </a:t>
            </a:r>
            <a:br>
              <a:rPr lang="en-US" sz="6000" dirty="0"/>
            </a:br>
            <a:r>
              <a:rPr lang="en-US" sz="6000" dirty="0"/>
              <a:t>in the Community </a:t>
            </a:r>
          </a:p>
        </p:txBody>
      </p:sp>
    </p:spTree>
    <p:extLst>
      <p:ext uri="{BB962C8B-B14F-4D97-AF65-F5344CB8AC3E}">
        <p14:creationId xmlns:p14="http://schemas.microsoft.com/office/powerpoint/2010/main" val="1967761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792" y="413524"/>
            <a:ext cx="8016099" cy="796819"/>
          </a:xfrm>
        </p:spPr>
        <p:txBody>
          <a:bodyPr/>
          <a:lstStyle/>
          <a:p>
            <a:r>
              <a:rPr lang="en-US" sz="5400" dirty="0"/>
              <a:t>Suffolk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459" y="1409352"/>
            <a:ext cx="8016099" cy="4058346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6500" dirty="0"/>
              <a:t>Currently no 111 option 2 function, current public number is</a:t>
            </a:r>
          </a:p>
          <a:p>
            <a:pPr marL="0" indent="0" algn="ctr">
              <a:buNone/>
            </a:pPr>
            <a:r>
              <a:rPr lang="en-US" sz="6500" dirty="0"/>
              <a:t> </a:t>
            </a:r>
            <a:r>
              <a:rPr lang="en-US" sz="7800" dirty="0"/>
              <a:t>0808 196 3494 Option1</a:t>
            </a:r>
          </a:p>
          <a:p>
            <a:pPr marL="0" indent="0" algn="ctr">
              <a:buNone/>
            </a:pPr>
            <a:endParaRPr lang="en-US" sz="1900" dirty="0"/>
          </a:p>
          <a:p>
            <a:pPr marL="0" indent="0" algn="ctr">
              <a:buNone/>
            </a:pPr>
            <a:r>
              <a:rPr lang="en-US" sz="6700" dirty="0">
                <a:solidFill>
                  <a:schemeClr val="tx1"/>
                </a:solidFill>
              </a:rPr>
              <a:t>Health Care Professionals </a:t>
            </a:r>
          </a:p>
          <a:p>
            <a:pPr marL="0" indent="0" algn="ctr">
              <a:buNone/>
            </a:pPr>
            <a:r>
              <a:rPr lang="en-US" sz="6700" dirty="0">
                <a:solidFill>
                  <a:schemeClr val="tx1"/>
                </a:solidFill>
              </a:rPr>
              <a:t>priority number </a:t>
            </a:r>
          </a:p>
          <a:p>
            <a:pPr marL="0" indent="0" algn="ctr">
              <a:buNone/>
            </a:pPr>
            <a:r>
              <a:rPr lang="en-US" sz="9300" dirty="0">
                <a:solidFill>
                  <a:schemeClr val="tx1"/>
                </a:solidFill>
              </a:rPr>
              <a:t>0300 303 4418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8254558" y="62875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263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792" y="612533"/>
            <a:ext cx="8016099" cy="796819"/>
          </a:xfrm>
        </p:spPr>
        <p:txBody>
          <a:bodyPr/>
          <a:lstStyle/>
          <a:p>
            <a:r>
              <a:rPr lang="en-US" dirty="0"/>
              <a:t>EEAST clinicians action points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459" y="1437165"/>
            <a:ext cx="8016099" cy="4058346"/>
          </a:xfrm>
        </p:spPr>
        <p:txBody>
          <a:bodyPr>
            <a:normAutofit fontScale="92500" lnSpcReduction="20000"/>
          </a:bodyPr>
          <a:lstStyle/>
          <a:p>
            <a:r>
              <a:rPr lang="en-US" sz="3200" b="0" dirty="0">
                <a:solidFill>
                  <a:srgbClr val="00B050"/>
                </a:solidFill>
              </a:rPr>
              <a:t>Introduce yourself and ask for the MH clinicians name and clinical role</a:t>
            </a:r>
            <a:endParaRPr lang="en-GB" sz="3200" b="0" dirty="0">
              <a:solidFill>
                <a:srgbClr val="00B050"/>
              </a:solidFill>
            </a:endParaRPr>
          </a:p>
          <a:p>
            <a:r>
              <a:rPr lang="en-GB" sz="3200" b="0" dirty="0">
                <a:solidFill>
                  <a:srgbClr val="00B050"/>
                </a:solidFill>
              </a:rPr>
              <a:t>Think about the information the MH team may require</a:t>
            </a:r>
            <a:endParaRPr lang="en-US" sz="3200" b="0" dirty="0">
              <a:solidFill>
                <a:srgbClr val="00B050"/>
              </a:solidFill>
            </a:endParaRPr>
          </a:p>
          <a:p>
            <a:r>
              <a:rPr lang="en-US" sz="3200" b="0" dirty="0">
                <a:solidFill>
                  <a:srgbClr val="00B050"/>
                </a:solidFill>
              </a:rPr>
              <a:t>Document your conversation and the key elements relevant to the patient presentation </a:t>
            </a:r>
          </a:p>
          <a:p>
            <a:r>
              <a:rPr lang="en-US" sz="3200" b="0" dirty="0">
                <a:solidFill>
                  <a:srgbClr val="00B050"/>
                </a:solidFill>
              </a:rPr>
              <a:t>Ensure that any care, safety and treatment plan is recorded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254558" y="62875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312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459" y="337402"/>
            <a:ext cx="8016099" cy="796819"/>
          </a:xfrm>
        </p:spPr>
        <p:txBody>
          <a:bodyPr/>
          <a:lstStyle/>
          <a:p>
            <a:r>
              <a:rPr lang="en-US" dirty="0"/>
              <a:t>Questions you may </a:t>
            </a:r>
            <a:br>
              <a:rPr lang="en-US" dirty="0"/>
            </a:br>
            <a:r>
              <a:rPr lang="en-US" dirty="0"/>
              <a:t>be asked by M</a:t>
            </a:r>
            <a:r>
              <a:rPr lang="en-GB" dirty="0"/>
              <a:t>H team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100" y="1585936"/>
            <a:ext cx="8016099" cy="4058346"/>
          </a:xfrm>
        </p:spPr>
        <p:txBody>
          <a:bodyPr>
            <a:normAutofit fontScale="92500"/>
          </a:bodyPr>
          <a:lstStyle/>
          <a:p>
            <a:r>
              <a:rPr lang="en-GB" sz="2000" dirty="0">
                <a:solidFill>
                  <a:srgbClr val="00B050"/>
                </a:solidFill>
              </a:rPr>
              <a:t>Name, age, Date of birth and NHS number</a:t>
            </a:r>
          </a:p>
          <a:p>
            <a:r>
              <a:rPr lang="en-GB" sz="2000" dirty="0">
                <a:solidFill>
                  <a:srgbClr val="00B050"/>
                </a:solidFill>
              </a:rPr>
              <a:t>What's the Presenting Problem? </a:t>
            </a:r>
            <a:r>
              <a:rPr lang="en-GB" sz="2000" b="0" dirty="0">
                <a:solidFill>
                  <a:srgbClr val="00B050"/>
                </a:solidFill>
              </a:rPr>
              <a:t>(why did they call today?)</a:t>
            </a:r>
          </a:p>
          <a:p>
            <a:r>
              <a:rPr lang="en-GB" sz="2000" dirty="0">
                <a:solidFill>
                  <a:srgbClr val="00B050"/>
                </a:solidFill>
              </a:rPr>
              <a:t>Can you describe the current psychological pain the patient is experiencing? </a:t>
            </a:r>
            <a:r>
              <a:rPr lang="en-GB" sz="2000" b="0" dirty="0">
                <a:solidFill>
                  <a:srgbClr val="00B050"/>
                </a:solidFill>
              </a:rPr>
              <a:t>(Say what you can see and what you are hearing).</a:t>
            </a:r>
          </a:p>
          <a:p>
            <a:r>
              <a:rPr lang="en-GB" sz="2000" dirty="0">
                <a:solidFill>
                  <a:srgbClr val="00B050"/>
                </a:solidFill>
              </a:rPr>
              <a:t>What associated factors is the patient telling you about or you have identified? </a:t>
            </a:r>
            <a:r>
              <a:rPr lang="en-GB" sz="2000" b="0" dirty="0">
                <a:solidFill>
                  <a:srgbClr val="00B050"/>
                </a:solidFill>
              </a:rPr>
              <a:t>(drugs/alcohol/physical health/Safeguarding)</a:t>
            </a:r>
          </a:p>
          <a:p>
            <a:r>
              <a:rPr lang="en-GB" sz="2000" dirty="0">
                <a:solidFill>
                  <a:srgbClr val="00B050"/>
                </a:solidFill>
              </a:rPr>
              <a:t>Current Medication? </a:t>
            </a:r>
            <a:r>
              <a:rPr lang="en-GB" sz="2000" b="0" dirty="0">
                <a:solidFill>
                  <a:srgbClr val="00B050"/>
                </a:solidFill>
              </a:rPr>
              <a:t>(remember non prescribed and recreational)</a:t>
            </a:r>
          </a:p>
          <a:p>
            <a:r>
              <a:rPr lang="en-GB" sz="2000" dirty="0">
                <a:solidFill>
                  <a:srgbClr val="00B050"/>
                </a:solidFill>
              </a:rPr>
              <a:t>Your Clinical Impression and existing care/treatment plan </a:t>
            </a:r>
            <a:r>
              <a:rPr lang="en-GB" sz="2000" b="0" dirty="0">
                <a:solidFill>
                  <a:srgbClr val="00B050"/>
                </a:solidFill>
              </a:rPr>
              <a:t>(include safety plan/carers/children details/urgency of referral)</a:t>
            </a:r>
          </a:p>
          <a:p>
            <a:r>
              <a:rPr lang="en-GB" sz="2000" dirty="0">
                <a:solidFill>
                  <a:srgbClr val="00B050"/>
                </a:solidFill>
              </a:rPr>
              <a:t>What risks have you identified? </a:t>
            </a:r>
          </a:p>
          <a:p>
            <a:r>
              <a:rPr lang="en-GB" sz="2000" dirty="0">
                <a:solidFill>
                  <a:srgbClr val="00B050"/>
                </a:solidFill>
              </a:rPr>
              <a:t>What does the patient want to happen next to help them?</a:t>
            </a:r>
          </a:p>
          <a:p>
            <a:r>
              <a:rPr lang="en-GB" sz="2000" dirty="0">
                <a:solidFill>
                  <a:srgbClr val="00B050"/>
                </a:solidFill>
              </a:rPr>
              <a:t>What do you think needs to happen to help the patient?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54558" y="62875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871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686" y="980055"/>
            <a:ext cx="8016099" cy="796819"/>
          </a:xfrm>
        </p:spPr>
        <p:txBody>
          <a:bodyPr/>
          <a:lstStyle/>
          <a:p>
            <a:r>
              <a:rPr lang="en-US" dirty="0"/>
              <a:t>NHS 111 Option 2 schemes </a:t>
            </a:r>
            <a:br>
              <a:rPr lang="en-US" dirty="0"/>
            </a:br>
            <a:r>
              <a:rPr lang="en-US" dirty="0"/>
              <a:t>MH First Response Service (FRS)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459" y="2229046"/>
            <a:ext cx="8016099" cy="4058346"/>
          </a:xfrm>
        </p:spPr>
        <p:txBody>
          <a:bodyPr/>
          <a:lstStyle/>
          <a:p>
            <a:r>
              <a:rPr lang="en-US" dirty="0"/>
              <a:t>As part of the NHS Long Term Plan, Mental health Trusts were asked nationally to provide a service that responded to MH Crisis within the community. </a:t>
            </a:r>
          </a:p>
          <a:p>
            <a:r>
              <a:rPr lang="en-US" dirty="0"/>
              <a:t>This work was accelerated due to the Covid Pandemic, along with the MH ED diversion pathways.  </a:t>
            </a:r>
          </a:p>
          <a:p>
            <a:r>
              <a:rPr lang="en-US" dirty="0"/>
              <a:t>Currently across our geography all systems are at different stages in developing their system response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54558" y="62875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179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459" y="343950"/>
            <a:ext cx="8016099" cy="796819"/>
          </a:xfrm>
        </p:spPr>
        <p:txBody>
          <a:bodyPr/>
          <a:lstStyle/>
          <a:p>
            <a:r>
              <a:rPr lang="en-US" dirty="0"/>
              <a:t>NHS 111 Option 2 schemes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459" y="1409352"/>
            <a:ext cx="8016099" cy="4058346"/>
          </a:xfrm>
        </p:spPr>
        <p:txBody>
          <a:bodyPr>
            <a:normAutofit fontScale="92500"/>
          </a:bodyPr>
          <a:lstStyle/>
          <a:p>
            <a:r>
              <a:rPr lang="en-US" dirty="0"/>
              <a:t>A simplistic phone number that mirrors the 111 number so the public can directly access MH services within their locality. </a:t>
            </a:r>
          </a:p>
          <a:p>
            <a:r>
              <a:rPr lang="en-US" dirty="0">
                <a:solidFill>
                  <a:schemeClr val="tx1"/>
                </a:solidFill>
              </a:rPr>
              <a:t>Most 111 option 2 providers  have  a Health Care Professionals (HCP) priority number to reduce delays in speaking with the MH team.</a:t>
            </a:r>
          </a:p>
          <a:p>
            <a:r>
              <a:rPr lang="en-US" dirty="0"/>
              <a:t>In Patients that present to EEAST where no physical health need can be identified. The ambulance clinician should use the 111 option 2(HCP line where available) prior to discuss a MH community-based response, and </a:t>
            </a:r>
            <a:r>
              <a:rPr lang="en-US" sz="2600" u="sng" dirty="0">
                <a:solidFill>
                  <a:schemeClr val="tx1"/>
                </a:solidFill>
              </a:rPr>
              <a:t>before </a:t>
            </a:r>
            <a:r>
              <a:rPr lang="en-US" dirty="0"/>
              <a:t>any onward conveyance of the patient.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54558" y="62875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490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792" y="413524"/>
            <a:ext cx="8016099" cy="796819"/>
          </a:xfrm>
        </p:spPr>
        <p:txBody>
          <a:bodyPr/>
          <a:lstStyle/>
          <a:p>
            <a:r>
              <a:rPr lang="en-US" dirty="0"/>
              <a:t>First Response Service (FRS)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459" y="1409352"/>
            <a:ext cx="8016099" cy="451437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FRS element, consists of MH clinicians and support workers that may support patients remotely or on scene.</a:t>
            </a:r>
          </a:p>
          <a:p>
            <a:r>
              <a:rPr lang="en-US" dirty="0"/>
              <a:t>The FRS team may be able to offer an alternate destination such as a MH ED diversion facility/hub. </a:t>
            </a:r>
          </a:p>
          <a:p>
            <a:r>
              <a:rPr lang="en-US" dirty="0"/>
              <a:t>The FRS team will be able confirm if the patient is known to MH services and access any existing care records. </a:t>
            </a:r>
          </a:p>
          <a:p>
            <a:r>
              <a:rPr lang="en-US" dirty="0"/>
              <a:t>The FRS team will be able to discuss the patients  presentation and share any pre-existing care or crisis plan. 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i="1" dirty="0"/>
              <a:t>Please see the following slide to confirm </a:t>
            </a:r>
          </a:p>
          <a:p>
            <a:pPr marL="0" indent="0" algn="ctr">
              <a:buNone/>
            </a:pPr>
            <a:r>
              <a:rPr lang="en-US" i="1" dirty="0"/>
              <a:t>what is available within your locality.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54558" y="62875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130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792" y="413524"/>
            <a:ext cx="8016099" cy="796819"/>
          </a:xfrm>
        </p:spPr>
        <p:txBody>
          <a:bodyPr/>
          <a:lstStyle/>
          <a:p>
            <a:r>
              <a:rPr lang="en-US" sz="5400" dirty="0"/>
              <a:t>Bedfordshire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459" y="2037846"/>
            <a:ext cx="8016099" cy="40583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/>
              <a:t>111 Option 2 </a:t>
            </a:r>
            <a:endParaRPr lang="en-US" sz="3600" dirty="0"/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"/>
                <a:ea typeface="+mn-ea"/>
              </a:rPr>
              <a:t>Health Care Professionals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"/>
                <a:ea typeface="+mn-ea"/>
              </a:rPr>
              <a:t>priority number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"/>
                <a:ea typeface="+mn-ea"/>
              </a:rPr>
              <a:t>01234 975904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"/>
              <a:ea typeface="+mn-ea"/>
            </a:endParaRPr>
          </a:p>
          <a:p>
            <a:pPr marL="0" indent="0" algn="ctr">
              <a:buNone/>
            </a:pP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8254558" y="62875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67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792" y="413524"/>
            <a:ext cx="8016099" cy="796819"/>
          </a:xfrm>
        </p:spPr>
        <p:txBody>
          <a:bodyPr/>
          <a:lstStyle/>
          <a:p>
            <a:r>
              <a:rPr lang="en-US" sz="5400" dirty="0"/>
              <a:t>Cambridgeshire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459" y="2037846"/>
            <a:ext cx="8016099" cy="405834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600" dirty="0"/>
              <a:t>111 Option 2 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tx1"/>
                </a:solidFill>
              </a:rPr>
              <a:t>Health Care Professionals 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tx1"/>
                </a:solidFill>
              </a:rPr>
              <a:t>priority number </a:t>
            </a:r>
          </a:p>
          <a:p>
            <a:pPr marL="0" indent="0" algn="ctr">
              <a:buNone/>
            </a:pPr>
            <a:r>
              <a:rPr lang="en-US" sz="6600" dirty="0">
                <a:solidFill>
                  <a:schemeClr val="tx1"/>
                </a:solidFill>
              </a:rPr>
              <a:t>01480 442007</a:t>
            </a:r>
          </a:p>
          <a:p>
            <a:pPr marL="0" indent="0" algn="ctr">
              <a:buNone/>
            </a:pPr>
            <a:r>
              <a:rPr lang="en-US" sz="3600" dirty="0"/>
              <a:t> </a:t>
            </a:r>
          </a:p>
          <a:p>
            <a:pPr marL="0" indent="0" algn="ctr">
              <a:buNone/>
            </a:pP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8254558" y="62875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083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792" y="413524"/>
            <a:ext cx="8016099" cy="796819"/>
          </a:xfrm>
        </p:spPr>
        <p:txBody>
          <a:bodyPr/>
          <a:lstStyle/>
          <a:p>
            <a:r>
              <a:rPr lang="en-US" sz="5400" dirty="0"/>
              <a:t>Essex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125" y="1707849"/>
            <a:ext cx="8016099" cy="405834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26400" dirty="0"/>
              <a:t>111 Option 2 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11100" dirty="0">
                <a:solidFill>
                  <a:schemeClr val="tx1"/>
                </a:solidFill>
              </a:rPr>
              <a:t>Health Care Professionals </a:t>
            </a:r>
          </a:p>
          <a:p>
            <a:pPr marL="0" indent="0" algn="ctr">
              <a:buNone/>
            </a:pPr>
            <a:r>
              <a:rPr lang="en-US" sz="11100" dirty="0">
                <a:solidFill>
                  <a:schemeClr val="tx1"/>
                </a:solidFill>
              </a:rPr>
              <a:t>priority number </a:t>
            </a:r>
            <a:endParaRPr lang="en-US" sz="9600" dirty="0"/>
          </a:p>
          <a:p>
            <a:pPr marL="0" indent="0" algn="ctr">
              <a:buNone/>
            </a:pPr>
            <a:r>
              <a:rPr lang="en-US" sz="26400" dirty="0">
                <a:solidFill>
                  <a:schemeClr val="tx1"/>
                </a:solidFill>
              </a:rPr>
              <a:t>01375 364632</a:t>
            </a:r>
          </a:p>
          <a:p>
            <a:pPr marL="0" indent="0" algn="ctr">
              <a:buNone/>
            </a:pPr>
            <a:endParaRPr lang="en-US" sz="80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6000" dirty="0">
                <a:solidFill>
                  <a:schemeClr val="tx1"/>
                </a:solidFill>
              </a:rPr>
              <a:t> </a:t>
            </a:r>
            <a:r>
              <a:rPr lang="en-GB" sz="6000" dirty="0">
                <a:solidFill>
                  <a:schemeClr val="tx1"/>
                </a:solidFill>
              </a:rPr>
              <a:t>Press 2 for the North Essex Patients, </a:t>
            </a:r>
          </a:p>
          <a:p>
            <a:pPr marL="0" indent="0" algn="ctr">
              <a:buNone/>
            </a:pPr>
            <a:r>
              <a:rPr lang="en-GB" sz="6000" dirty="0">
                <a:solidFill>
                  <a:schemeClr val="tx1"/>
                </a:solidFill>
              </a:rPr>
              <a:t>Press 3 for the West Essex Patients </a:t>
            </a:r>
          </a:p>
          <a:p>
            <a:pPr marL="0" indent="0" algn="ctr">
              <a:buNone/>
            </a:pPr>
            <a:r>
              <a:rPr lang="en-GB" sz="6000" dirty="0">
                <a:solidFill>
                  <a:schemeClr val="tx1"/>
                </a:solidFill>
              </a:rPr>
              <a:t>Press 4 for the Mid and South Essex Patients </a:t>
            </a:r>
          </a:p>
          <a:p>
            <a:pPr marL="0" indent="0" algn="ctr">
              <a:buNone/>
            </a:pPr>
            <a:endParaRPr lang="en-US" sz="60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600" dirty="0"/>
              <a:t> </a:t>
            </a:r>
          </a:p>
          <a:p>
            <a:pPr marL="0" indent="0" algn="ctr">
              <a:buNone/>
            </a:pP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8254558" y="62875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792" y="413524"/>
            <a:ext cx="8016099" cy="796819"/>
          </a:xfrm>
        </p:spPr>
        <p:txBody>
          <a:bodyPr/>
          <a:lstStyle/>
          <a:p>
            <a:r>
              <a:rPr lang="en-US" sz="5400" dirty="0"/>
              <a:t>Hertfordshire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459" y="2037846"/>
            <a:ext cx="8016099" cy="405834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600" dirty="0"/>
              <a:t>111 Option 2 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tx1"/>
                </a:solidFill>
              </a:rPr>
              <a:t>Health Care Professionals 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tx1"/>
                </a:solidFill>
              </a:rPr>
              <a:t>priority number </a:t>
            </a:r>
          </a:p>
          <a:p>
            <a:pPr marL="0" indent="0" algn="ctr">
              <a:buNone/>
            </a:pPr>
            <a:r>
              <a:rPr lang="en-US" sz="6000" dirty="0">
                <a:solidFill>
                  <a:schemeClr val="tx1"/>
                </a:solidFill>
              </a:rPr>
              <a:t>0800 6444 101 </a:t>
            </a:r>
          </a:p>
          <a:p>
            <a:pPr marL="0" indent="0" algn="ctr">
              <a:buNone/>
            </a:pPr>
            <a:r>
              <a:rPr lang="en-US" sz="3600" dirty="0"/>
              <a:t> </a:t>
            </a:r>
          </a:p>
          <a:p>
            <a:pPr marL="0" indent="0" algn="ctr">
              <a:buNone/>
            </a:pP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8254558" y="62875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601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792" y="413524"/>
            <a:ext cx="8016099" cy="796819"/>
          </a:xfrm>
        </p:spPr>
        <p:txBody>
          <a:bodyPr/>
          <a:lstStyle/>
          <a:p>
            <a:r>
              <a:rPr lang="en-US" sz="5400" dirty="0"/>
              <a:t>Norfolk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459" y="1409352"/>
            <a:ext cx="8016099" cy="4058346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sz="6500" dirty="0"/>
              <a:t>Currently no 111 option 2 function, current public number is</a:t>
            </a:r>
          </a:p>
          <a:p>
            <a:pPr marL="0" indent="0" algn="ctr">
              <a:buNone/>
            </a:pPr>
            <a:r>
              <a:rPr lang="en-US" sz="6500" dirty="0"/>
              <a:t> </a:t>
            </a:r>
            <a:r>
              <a:rPr lang="en-US" sz="7800" dirty="0"/>
              <a:t>0808 196 3494 Option1</a:t>
            </a:r>
          </a:p>
          <a:p>
            <a:pPr marL="0" indent="0" algn="ctr">
              <a:buNone/>
            </a:pPr>
            <a:endParaRPr lang="en-US" sz="1900" dirty="0"/>
          </a:p>
          <a:p>
            <a:pPr marL="0" indent="0" algn="ctr">
              <a:buNone/>
            </a:pPr>
            <a:r>
              <a:rPr lang="en-US" sz="6700" dirty="0">
                <a:solidFill>
                  <a:schemeClr val="tx1"/>
                </a:solidFill>
              </a:rPr>
              <a:t>Health Care Professionals </a:t>
            </a:r>
          </a:p>
          <a:p>
            <a:pPr marL="0" indent="0" algn="ctr">
              <a:buNone/>
            </a:pPr>
            <a:r>
              <a:rPr lang="en-US" sz="6700" dirty="0">
                <a:solidFill>
                  <a:schemeClr val="tx1"/>
                </a:solidFill>
              </a:rPr>
              <a:t>priority number </a:t>
            </a:r>
          </a:p>
          <a:p>
            <a:pPr marL="0" indent="0" algn="ctr">
              <a:buNone/>
            </a:pPr>
            <a:r>
              <a:rPr lang="en-US" sz="9300" dirty="0">
                <a:solidFill>
                  <a:schemeClr val="tx1"/>
                </a:solidFill>
              </a:rPr>
              <a:t>0300 303 4418</a:t>
            </a:r>
          </a:p>
          <a:p>
            <a:pPr marL="0" indent="0" algn="ctr">
              <a:buNone/>
            </a:pPr>
            <a:r>
              <a:rPr lang="en-US" sz="3500" i="1" dirty="0">
                <a:solidFill>
                  <a:srgbClr val="00B050"/>
                </a:solidFill>
              </a:rPr>
              <a:t>Remember to share the </a:t>
            </a:r>
          </a:p>
          <a:p>
            <a:pPr marL="0" indent="0" algn="ctr">
              <a:buNone/>
            </a:pPr>
            <a:r>
              <a:rPr lang="en-US" sz="3500" i="1" dirty="0">
                <a:solidFill>
                  <a:srgbClr val="00B050"/>
                </a:solidFill>
              </a:rPr>
              <a:t>location of your patient </a:t>
            </a:r>
          </a:p>
          <a:p>
            <a:pPr marL="0" indent="0" algn="ctr">
              <a:buNone/>
            </a:pPr>
            <a:r>
              <a:rPr lang="en-US" sz="2300" i="1" dirty="0">
                <a:solidFill>
                  <a:srgbClr val="00B050"/>
                </a:solidFill>
              </a:rPr>
              <a:t>(Wisbech patients should be referred to </a:t>
            </a:r>
          </a:p>
          <a:p>
            <a:pPr marL="0" indent="0" algn="ctr">
              <a:buNone/>
            </a:pPr>
            <a:r>
              <a:rPr lang="en-US" sz="2300" i="1" dirty="0">
                <a:solidFill>
                  <a:srgbClr val="00B050"/>
                </a:solidFill>
              </a:rPr>
              <a:t>the Cambridgeshire FRS on </a:t>
            </a:r>
            <a:r>
              <a:rPr lang="en-US" sz="2300" i="1" dirty="0">
                <a:solidFill>
                  <a:schemeClr val="tx1"/>
                </a:solidFill>
              </a:rPr>
              <a:t>01480 442007</a:t>
            </a:r>
            <a:r>
              <a:rPr lang="en-US" sz="2300" i="1" dirty="0">
                <a:solidFill>
                  <a:srgbClr val="00B050"/>
                </a:solidFill>
              </a:rPr>
              <a:t>) 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8254558" y="62875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668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621</Words>
  <Application>Microsoft Office PowerPoint</Application>
  <PresentationFormat>Custom</PresentationFormat>
  <Paragraphs>80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Roboto slab</vt:lpstr>
      <vt:lpstr>Office Theme</vt:lpstr>
      <vt:lpstr>Contacting Crisis Mental Health Services  in the Community </vt:lpstr>
      <vt:lpstr>NHS 111 Option 2 schemes  MH First Response Service (FRS)</vt:lpstr>
      <vt:lpstr>NHS 111 Option 2 schemes </vt:lpstr>
      <vt:lpstr>First Response Service (FRS)</vt:lpstr>
      <vt:lpstr>Bedfordshire </vt:lpstr>
      <vt:lpstr>Cambridgeshire  </vt:lpstr>
      <vt:lpstr>Essex  </vt:lpstr>
      <vt:lpstr>Hertfordshire </vt:lpstr>
      <vt:lpstr>Norfolk </vt:lpstr>
      <vt:lpstr>Suffolk</vt:lpstr>
      <vt:lpstr>EEAST clinicians action points  </vt:lpstr>
      <vt:lpstr>Questions you may  be asked by MH team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Peachy</dc:creator>
  <cp:lastModifiedBy>Duncan Moore</cp:lastModifiedBy>
  <cp:revision>40</cp:revision>
  <dcterms:created xsi:type="dcterms:W3CDTF">2019-06-07T10:05:04Z</dcterms:created>
  <dcterms:modified xsi:type="dcterms:W3CDTF">2021-01-11T14:46:40Z</dcterms:modified>
</cp:coreProperties>
</file>